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67" r:id="rId3"/>
    <p:sldId id="272" r:id="rId4"/>
    <p:sldId id="273" r:id="rId5"/>
    <p:sldId id="305" r:id="rId6"/>
    <p:sldId id="306" r:id="rId7"/>
    <p:sldId id="311" r:id="rId8"/>
    <p:sldId id="260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828C"/>
    <a:srgbClr val="DDDE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3" autoAdjust="0"/>
    <p:restoredTop sz="75524" autoAdjust="0"/>
  </p:normalViewPr>
  <p:slideViewPr>
    <p:cSldViewPr snapToGrid="0">
      <p:cViewPr varScale="1">
        <p:scale>
          <a:sx n="59" d="100"/>
          <a:sy n="59" d="100"/>
        </p:scale>
        <p:origin x="131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12.jpeg>
</file>

<file path=ppt/media/image13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719FF6-4491-47E5-B209-8C7F933F7400}" type="datetimeFigureOut">
              <a:rPr lang="ko-KR" altLang="en-US" smtClean="0"/>
              <a:t>2024-09-27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C60E57-BCE2-4B4B-A025-2AB091C30B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4355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전기차 화재 감지 및 경보 시스템 구축에 발표를 맡은 조주성 입니다</a:t>
            </a:r>
            <a:r>
              <a:rPr lang="en-US" altLang="ko-KR" dirty="0"/>
              <a:t>. </a:t>
            </a:r>
            <a:r>
              <a:rPr lang="ko-KR" altLang="en-US" dirty="0"/>
              <a:t>발표 진행하겠습니다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60E57-BCE2-4B4B-A025-2AB091C30B2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4243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목차는 다음과 같은 </a:t>
            </a:r>
            <a:r>
              <a:rPr lang="en-US" altLang="ko-KR" dirty="0"/>
              <a:t>5</a:t>
            </a:r>
            <a:r>
              <a:rPr lang="ko-KR" altLang="en-US" dirty="0"/>
              <a:t>개의 항목으로 구성되어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60E57-BCE2-4B4B-A025-2AB091C30B2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5200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</a:t>
            </a:r>
            <a:r>
              <a:rPr lang="en-US" altLang="ko-KR" dirty="0"/>
              <a:t>WBS</a:t>
            </a:r>
            <a:r>
              <a:rPr lang="ko-KR" altLang="en-US" dirty="0"/>
              <a:t>로 위에 보이는 예정된 계획을 기술적 문제 해결에 생각보다 많은 시각이 걸려 일정이 늦어지고 있습니다</a:t>
            </a:r>
            <a:r>
              <a:rPr lang="en-US" altLang="ko-KR" dirty="0"/>
              <a:t>.  </a:t>
            </a:r>
            <a:r>
              <a:rPr lang="ko-KR" altLang="en-US" dirty="0"/>
              <a:t>따라서 위 </a:t>
            </a:r>
            <a:r>
              <a:rPr lang="en-US" altLang="ko-KR" dirty="0"/>
              <a:t>WBS</a:t>
            </a:r>
            <a:r>
              <a:rPr lang="ko-KR" altLang="en-US" dirty="0"/>
              <a:t>를 아래에 계획에 맞추어 진행 중에 있습니다</a:t>
            </a:r>
            <a:r>
              <a:rPr lang="en-US" altLang="ko-KR" dirty="0"/>
              <a:t>. </a:t>
            </a:r>
            <a:r>
              <a:rPr lang="ko-KR" altLang="en-US" dirty="0"/>
              <a:t>현재로는 </a:t>
            </a:r>
            <a:r>
              <a:rPr lang="ko-KR" altLang="en-US" dirty="0" err="1"/>
              <a:t>미니어쳐</a:t>
            </a:r>
            <a:r>
              <a:rPr lang="ko-KR" altLang="en-US" dirty="0"/>
              <a:t> 주차장이 구현이 되어있으며</a:t>
            </a:r>
            <a:r>
              <a:rPr lang="en-US" altLang="ko-KR" dirty="0"/>
              <a:t>, </a:t>
            </a:r>
            <a:r>
              <a:rPr lang="ko-KR" altLang="en-US" dirty="0"/>
              <a:t>임베디드에서 통신을 제외한 나머지 기능 코드는 구현되어 실제 테스트와 시현만 앞두고 있습니다</a:t>
            </a:r>
            <a:r>
              <a:rPr lang="en-US" altLang="ko-KR" dirty="0"/>
              <a:t>.  </a:t>
            </a:r>
            <a:r>
              <a:rPr lang="ko-KR" altLang="en-US" dirty="0"/>
              <a:t>그러나 아래 오른쪽 빨간 테두리에 해당되는 </a:t>
            </a:r>
            <a:r>
              <a:rPr lang="ko-KR" altLang="en-US" dirty="0" err="1"/>
              <a:t>백엔드의</a:t>
            </a:r>
            <a:r>
              <a:rPr lang="ko-KR" altLang="en-US" dirty="0"/>
              <a:t> </a:t>
            </a:r>
            <a:r>
              <a:rPr lang="ko-KR" altLang="en-US" dirty="0" err="1"/>
              <a:t>전박적인</a:t>
            </a:r>
            <a:r>
              <a:rPr lang="ko-KR" altLang="en-US" dirty="0"/>
              <a:t> 코드에 완성도와 통신이 미완성 상태이며</a:t>
            </a:r>
            <a:r>
              <a:rPr lang="en-US" altLang="ko-KR" dirty="0"/>
              <a:t>, </a:t>
            </a:r>
            <a:r>
              <a:rPr lang="ko-KR" altLang="en-US" dirty="0"/>
              <a:t>노란색 테두리로 된 테스트를 통해 통신을 완성하고 웹이 코드를 완성해 나아갈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60E57-BCE2-4B4B-A025-2AB091C30B2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975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예상 모형입니다</a:t>
            </a:r>
            <a:r>
              <a:rPr lang="en-US" altLang="ko-KR" dirty="0"/>
              <a:t>. </a:t>
            </a:r>
            <a:r>
              <a:rPr lang="ko-KR" altLang="en-US" dirty="0"/>
              <a:t>현재 영상은 저희가 미니어처 구현 모델에 영상이며 여기서 완성도를 높일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60E57-BCE2-4B4B-A025-2AB091C30B2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31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하드웨어</a:t>
            </a:r>
            <a:r>
              <a:rPr lang="en-US" altLang="ko-KR" dirty="0"/>
              <a:t>, </a:t>
            </a:r>
            <a:r>
              <a:rPr lang="ko-KR" altLang="en-US" dirty="0"/>
              <a:t>통신</a:t>
            </a:r>
            <a:r>
              <a:rPr lang="en-US" altLang="ko-KR" dirty="0"/>
              <a:t>, </a:t>
            </a:r>
            <a:r>
              <a:rPr lang="ko-KR" altLang="en-US" dirty="0"/>
              <a:t>카메라 기능을 동시 실행이 불가능</a:t>
            </a:r>
            <a:r>
              <a:rPr lang="en-US" altLang="ko-KR" dirty="0"/>
              <a:t>, </a:t>
            </a:r>
            <a:r>
              <a:rPr lang="ko-KR" altLang="en-US" dirty="0"/>
              <a:t>따라서 멀티 </a:t>
            </a:r>
            <a:r>
              <a:rPr lang="ko-KR" altLang="en-US" dirty="0" err="1"/>
              <a:t>스레딩을</a:t>
            </a:r>
            <a:r>
              <a:rPr lang="ko-KR" altLang="en-US" dirty="0"/>
              <a:t> </a:t>
            </a:r>
            <a:r>
              <a:rPr lang="ko-KR" altLang="en-US" dirty="0" err="1"/>
              <a:t>사용함으로서</a:t>
            </a:r>
            <a:r>
              <a:rPr lang="ko-KR" altLang="en-US" dirty="0"/>
              <a:t> 해결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60E57-BCE2-4B4B-A025-2AB091C30B2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287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출입문의 기능입니다</a:t>
            </a:r>
            <a:r>
              <a:rPr lang="en-US" altLang="ko-KR" dirty="0"/>
              <a:t>. </a:t>
            </a:r>
            <a:r>
              <a:rPr lang="ko-KR" altLang="en-US" dirty="0"/>
              <a:t>사진에 보이는 초음파 센서에 지점까지 차량이 도달하면</a:t>
            </a:r>
            <a:r>
              <a:rPr lang="en-US" altLang="ko-KR" dirty="0"/>
              <a:t>, </a:t>
            </a:r>
            <a:r>
              <a:rPr lang="ko-KR" altLang="en-US" dirty="0"/>
              <a:t>카메라는 촬영을 진행하여 번호판정보를 </a:t>
            </a:r>
            <a:r>
              <a:rPr lang="en-US" altLang="ko-KR" dirty="0"/>
              <a:t>OCR</a:t>
            </a:r>
            <a:r>
              <a:rPr lang="ko-KR" altLang="en-US" dirty="0"/>
              <a:t>로 추출하고 이 정보를 충전기기로 전송합니다</a:t>
            </a:r>
            <a:r>
              <a:rPr lang="en-US" altLang="ko-KR" dirty="0"/>
              <a:t>. </a:t>
            </a:r>
            <a:r>
              <a:rPr lang="ko-KR" altLang="en-US" dirty="0"/>
              <a:t>그 후 충전기기에서 충전이 시작된 주차장 위치와 번호판 정보를 </a:t>
            </a:r>
            <a:r>
              <a:rPr lang="en-US" altLang="ko-KR" dirty="0"/>
              <a:t>web</a:t>
            </a:r>
            <a:r>
              <a:rPr lang="ko-KR" altLang="en-US" dirty="0"/>
              <a:t>으로 전달하여 주차장에 상황을 </a:t>
            </a:r>
            <a:r>
              <a:rPr lang="en-US" altLang="ko-KR" dirty="0"/>
              <a:t>web</a:t>
            </a:r>
            <a:r>
              <a:rPr lang="ko-KR" altLang="en-US" dirty="0"/>
              <a:t>으로 실시간으로 전달합니다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60E57-BCE2-4B4B-A025-2AB091C30B2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033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화재감지부 입니다</a:t>
            </a:r>
            <a:r>
              <a:rPr lang="en-US" altLang="ko-KR" dirty="0"/>
              <a:t>. </a:t>
            </a:r>
            <a:r>
              <a:rPr lang="ko-KR" altLang="en-US" dirty="0"/>
              <a:t>화재감지를 위해 사용하는 </a:t>
            </a:r>
            <a:r>
              <a:rPr lang="en-US" altLang="ko-KR" dirty="0"/>
              <a:t>AI </a:t>
            </a:r>
            <a:r>
              <a:rPr lang="ko-KR" altLang="en-US" dirty="0"/>
              <a:t>모델은 </a:t>
            </a:r>
            <a:r>
              <a:rPr lang="en-US" altLang="ko-KR" dirty="0"/>
              <a:t>YoLov7-tiny </a:t>
            </a:r>
            <a:r>
              <a:rPr lang="ko-KR" altLang="en-US" dirty="0"/>
              <a:t>모델이며</a:t>
            </a:r>
            <a:r>
              <a:rPr lang="en-US" altLang="ko-KR" dirty="0"/>
              <a:t>, </a:t>
            </a:r>
            <a:r>
              <a:rPr lang="ko-KR" altLang="en-US" dirty="0"/>
              <a:t>문제점으로는 떨어지는 </a:t>
            </a:r>
            <a:r>
              <a:rPr lang="en-US" altLang="ko-KR" dirty="0"/>
              <a:t>batch size</a:t>
            </a:r>
            <a:r>
              <a:rPr lang="ko-KR" altLang="en-US" dirty="0"/>
              <a:t>로 인한 성능 저하입니다</a:t>
            </a:r>
            <a:r>
              <a:rPr lang="en-US" altLang="ko-KR" dirty="0"/>
              <a:t>. </a:t>
            </a:r>
            <a:r>
              <a:rPr lang="ko-KR" altLang="en-US" dirty="0"/>
              <a:t>현재 완성을 위한 나머지 코드작업과 테스트가 </a:t>
            </a:r>
            <a:r>
              <a:rPr lang="en-US" altLang="ko-KR" dirty="0" err="1"/>
              <a:t>wbs</a:t>
            </a:r>
            <a:r>
              <a:rPr lang="ko-KR" altLang="en-US" dirty="0"/>
              <a:t>에 비해 진행 상황이 좋지 않아 먼저 다른 작업을 진행해 완성도를 높이고 남는 시간에 이 문제점을 개선해 나가갈 방침입니다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60E57-BCE2-4B4B-A025-2AB091C30B2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5057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C60E57-BCE2-4B4B-A025-2AB091C30B2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93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915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7075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056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323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37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736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152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897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023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14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212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2024-09-27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872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E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1789470" y="2490823"/>
            <a:ext cx="8613059" cy="1587824"/>
          </a:xfrm>
          <a:prstGeom prst="roundRect">
            <a:avLst>
              <a:gd name="adj" fmla="val 8989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400" b="1" dirty="0">
              <a:solidFill>
                <a:srgbClr val="82828C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84C32EE-C807-3A62-A554-D194DCD6D8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582" y="2789021"/>
            <a:ext cx="1142451" cy="1142451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E1C53536-2290-9152-C0A8-9478E7708212}"/>
              </a:ext>
            </a:extLst>
          </p:cNvPr>
          <p:cNvGrpSpPr/>
          <p:nvPr/>
        </p:nvGrpSpPr>
        <p:grpSpPr>
          <a:xfrm>
            <a:off x="2384383" y="2461403"/>
            <a:ext cx="948595" cy="342647"/>
            <a:chOff x="7783479" y="606851"/>
            <a:chExt cx="925099" cy="334160"/>
          </a:xfrm>
          <a:solidFill>
            <a:schemeClr val="bg1"/>
          </a:solidFill>
          <a:effectLst>
            <a:outerShdw dist="38100" dir="2700000" algn="tl" rotWithShape="0">
              <a:srgbClr val="FF5050">
                <a:alpha val="30000"/>
              </a:srgbClr>
            </a:outerShdw>
          </a:effectLst>
        </p:grpSpPr>
        <p:sp>
          <p:nvSpPr>
            <p:cNvPr id="8" name="자유형: 도형 21">
              <a:extLst>
                <a:ext uri="{FF2B5EF4-FFF2-40B4-BE49-F238E27FC236}">
                  <a16:creationId xmlns:a16="http://schemas.microsoft.com/office/drawing/2014/main" id="{0CDC7A1C-F903-04E7-AB5D-BC59DA186C8B}"/>
                </a:ext>
              </a:extLst>
            </p:cNvPr>
            <p:cNvSpPr/>
            <p:nvPr/>
          </p:nvSpPr>
          <p:spPr>
            <a:xfrm rot="20462479" flipH="1">
              <a:off x="7834871" y="746304"/>
              <a:ext cx="319975" cy="194707"/>
            </a:xfrm>
            <a:custGeom>
              <a:avLst/>
              <a:gdLst>
                <a:gd name="connsiteX0" fmla="*/ 0 w 319975"/>
                <a:gd name="connsiteY0" fmla="*/ 52008 h 194707"/>
                <a:gd name="connsiteX1" fmla="*/ 151396 w 319975"/>
                <a:gd name="connsiteY1" fmla="*/ 0 h 194707"/>
                <a:gd name="connsiteX2" fmla="*/ 154196 w 319975"/>
                <a:gd name="connsiteY2" fmla="*/ 17412 h 194707"/>
                <a:gd name="connsiteX3" fmla="*/ 319975 w 319975"/>
                <a:gd name="connsiteY3" fmla="*/ 194706 h 194707"/>
                <a:gd name="connsiteX4" fmla="*/ 319975 w 319975"/>
                <a:gd name="connsiteY4" fmla="*/ 194707 h 194707"/>
                <a:gd name="connsiteX5" fmla="*/ 26717 w 319975"/>
                <a:gd name="connsiteY5" fmla="*/ 86247 h 19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9975" h="194707">
                  <a:moveTo>
                    <a:pt x="0" y="52008"/>
                  </a:moveTo>
                  <a:lnTo>
                    <a:pt x="151396" y="0"/>
                  </a:lnTo>
                  <a:lnTo>
                    <a:pt x="154196" y="17412"/>
                  </a:lnTo>
                  <a:cubicBezTo>
                    <a:pt x="176300" y="85158"/>
                    <a:pt x="231560" y="148581"/>
                    <a:pt x="319975" y="194706"/>
                  </a:cubicBezTo>
                  <a:lnTo>
                    <a:pt x="319975" y="194707"/>
                  </a:lnTo>
                  <a:cubicBezTo>
                    <a:pt x="197900" y="194707"/>
                    <a:pt x="90271" y="151684"/>
                    <a:pt x="26717" y="8624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srgbClr val="FF7C80"/>
                </a:solidFill>
              </a:endParaRPr>
            </a:p>
          </p:txBody>
        </p:sp>
        <p:sp>
          <p:nvSpPr>
            <p:cNvPr id="9" name="사각형: 둥근 모서리 11">
              <a:extLst>
                <a:ext uri="{FF2B5EF4-FFF2-40B4-BE49-F238E27FC236}">
                  <a16:creationId xmlns:a16="http://schemas.microsoft.com/office/drawing/2014/main" id="{A09E5400-D55C-3EB9-7307-83C51D785482}"/>
                </a:ext>
              </a:extLst>
            </p:cNvPr>
            <p:cNvSpPr/>
            <p:nvPr/>
          </p:nvSpPr>
          <p:spPr>
            <a:xfrm>
              <a:off x="7783479" y="606851"/>
              <a:ext cx="925099" cy="26061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defRPr/>
              </a:pPr>
              <a:r>
                <a:rPr lang="en-US" altLang="ko-KR" sz="1050" b="1" dirty="0">
                  <a:solidFill>
                    <a:srgbClr val="FF7C80"/>
                  </a:solidFill>
                </a:rPr>
                <a:t>2024.09.28.</a:t>
              </a:r>
              <a:endParaRPr lang="ko-KR" altLang="en-US" sz="1050" b="1" dirty="0">
                <a:solidFill>
                  <a:srgbClr val="FF7C80"/>
                </a:solidFill>
              </a:endParaRP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2274B85D-C24A-88AF-CCD2-FE696ECED31E}"/>
              </a:ext>
            </a:extLst>
          </p:cNvPr>
          <p:cNvSpPr/>
          <p:nvPr/>
        </p:nvSpPr>
        <p:spPr>
          <a:xfrm>
            <a:off x="9004368" y="5147836"/>
            <a:ext cx="2798944" cy="1487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팀명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: WFS (Wise Fire Solution)</a:t>
            </a:r>
          </a:p>
          <a:p>
            <a:pPr algn="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팀장 </a:t>
            </a:r>
            <a:r>
              <a: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: 201910906 </a:t>
            </a:r>
            <a:r>
              <a:rPr lang="ko-KR" altLang="en-US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이학민</a:t>
            </a:r>
            <a:endParaRPr lang="en-US" altLang="ko-KR" sz="12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팀원 </a:t>
            </a:r>
            <a:r>
              <a: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: 201810893 </a:t>
            </a:r>
            <a:r>
              <a:rPr lang="ko-KR" altLang="en-US" sz="12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조주성</a:t>
            </a:r>
            <a:endParaRPr lang="en-US" altLang="ko-KR" sz="12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201910899 </a:t>
            </a:r>
            <a:r>
              <a:rPr lang="ko-KR" altLang="en-US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배수한</a:t>
            </a:r>
            <a:endParaRPr lang="en-US" altLang="ko-KR" sz="12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201910913 </a:t>
            </a:r>
            <a:r>
              <a:rPr lang="ko-KR" altLang="en-US" sz="12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형성빈</a:t>
            </a:r>
            <a:endParaRPr lang="en-US" altLang="ko-KR" sz="12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FEBBDE-548B-665E-ECB6-21F9FBADD4FD}"/>
              </a:ext>
            </a:extLst>
          </p:cNvPr>
          <p:cNvSpPr txBox="1"/>
          <p:nvPr/>
        </p:nvSpPr>
        <p:spPr>
          <a:xfrm>
            <a:off x="3556380" y="3023125"/>
            <a:ext cx="6305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전기차 화재 감지 및</a:t>
            </a:r>
            <a:r>
              <a:rPr lang="en-US" altLang="ko-KR" sz="2800" dirty="0">
                <a:solidFill>
                  <a:schemeClr val="bg1"/>
                </a:solidFill>
              </a:rPr>
              <a:t> </a:t>
            </a:r>
            <a:r>
              <a:rPr lang="ko-KR" altLang="en-US" sz="2800" dirty="0">
                <a:solidFill>
                  <a:schemeClr val="bg1"/>
                </a:solidFill>
              </a:rPr>
              <a:t>경보 시스템 구축</a:t>
            </a:r>
          </a:p>
        </p:txBody>
      </p:sp>
    </p:spTree>
    <p:extLst>
      <p:ext uri="{BB962C8B-B14F-4D97-AF65-F5344CB8AC3E}">
        <p14:creationId xmlns:p14="http://schemas.microsoft.com/office/powerpoint/2010/main" val="330132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E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모서리가 둥근 직사각형 14"/>
          <p:cNvSpPr/>
          <p:nvPr/>
        </p:nvSpPr>
        <p:spPr>
          <a:xfrm>
            <a:off x="157942" y="215907"/>
            <a:ext cx="11683537" cy="540000"/>
          </a:xfrm>
          <a:prstGeom prst="roundRect">
            <a:avLst>
              <a:gd name="adj" fmla="val 16667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59081" y="255075"/>
            <a:ext cx="92709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1" u="none" strike="noStrike" kern="0" cap="none" spc="0" normalizeH="0" baseline="0" dirty="0">
                <a:ln w="952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Tmon몬소리 Black" panose="02000A03000000000000" pitchFamily="2" charset="-127"/>
                <a:cs typeface="+mn-cs"/>
              </a:rPr>
              <a:t>목차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7423E64-E0C6-8FE8-9660-8E5EC6113655}"/>
              </a:ext>
            </a:extLst>
          </p:cNvPr>
          <p:cNvSpPr/>
          <p:nvPr/>
        </p:nvSpPr>
        <p:spPr>
          <a:xfrm>
            <a:off x="4906255" y="2291909"/>
            <a:ext cx="2562372" cy="2951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3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WBS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3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3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개선사항</a:t>
            </a:r>
            <a:endParaRPr lang="en-US" altLang="ko-KR" sz="3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3. </a:t>
            </a:r>
            <a:r>
              <a:rPr lang="ko-KR" altLang="en-US" sz="3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통신</a:t>
            </a:r>
            <a:endParaRPr lang="en-US" altLang="ko-KR" sz="3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4. </a:t>
            </a:r>
            <a:r>
              <a:rPr lang="ko-KR" altLang="en-US" sz="3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하드웨어</a:t>
            </a:r>
            <a:endParaRPr lang="en-US" altLang="ko-KR" sz="32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9D836AF-1A36-EF40-9EC4-58C24FF12D00}"/>
              </a:ext>
            </a:extLst>
          </p:cNvPr>
          <p:cNvSpPr/>
          <p:nvPr/>
        </p:nvSpPr>
        <p:spPr>
          <a:xfrm>
            <a:off x="2640895" y="1130776"/>
            <a:ext cx="69102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000" dirty="0"/>
              <a:t>Contents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185543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E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274484" y="193351"/>
            <a:ext cx="1555064" cy="540000"/>
          </a:xfrm>
          <a:prstGeom prst="roundRect">
            <a:avLst>
              <a:gd name="adj" fmla="val 16667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82828C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37985" y="259123"/>
            <a:ext cx="678764" cy="408456"/>
          </a:xfrm>
          <a:prstGeom prst="roundRect">
            <a:avLst>
              <a:gd name="adj" fmla="val 12484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46000">
                <a:schemeClr val="bg1">
                  <a:lumMod val="95000"/>
                </a:schemeClr>
              </a:gs>
              <a:gs pos="48000">
                <a:schemeClr val="bg1"/>
              </a:gs>
              <a:gs pos="5400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019242" y="199149"/>
            <a:ext cx="9913677" cy="540000"/>
          </a:xfrm>
          <a:prstGeom prst="roundRect">
            <a:avLst>
              <a:gd name="adj" fmla="val 16667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134712" y="255075"/>
            <a:ext cx="739531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200" b="1" kern="0" noProof="0" dirty="0">
                <a:ln w="9525">
                  <a:noFill/>
                </a:ln>
                <a:solidFill>
                  <a:prstClr val="white"/>
                </a:solidFill>
                <a:latin typeface="맑은 고딕" panose="020F0502020204030204"/>
                <a:ea typeface="Tmon몬소리 Black" panose="02000A03000000000000" pitchFamily="2" charset="-127"/>
              </a:rPr>
              <a:t>WBS</a:t>
            </a:r>
            <a:endParaRPr kumimoji="0" lang="ko-KR" altLang="en-US" sz="2200" b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BE78CAC-FC4D-45EC-6BC9-25DAD0D409DB}"/>
              </a:ext>
            </a:extLst>
          </p:cNvPr>
          <p:cNvGrpSpPr/>
          <p:nvPr/>
        </p:nvGrpSpPr>
        <p:grpSpPr>
          <a:xfrm>
            <a:off x="266782" y="2103120"/>
            <a:ext cx="11658435" cy="3043646"/>
            <a:chOff x="274484" y="1267097"/>
            <a:chExt cx="10554625" cy="2455817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8BF451F-27DD-ABF4-DBB3-28E6CD5E36F0}"/>
                </a:ext>
              </a:extLst>
            </p:cNvPr>
            <p:cNvGrpSpPr/>
            <p:nvPr/>
          </p:nvGrpSpPr>
          <p:grpSpPr>
            <a:xfrm>
              <a:off x="439782" y="1463966"/>
              <a:ext cx="10215155" cy="2049014"/>
              <a:chOff x="-1" y="2927007"/>
              <a:chExt cx="10215155" cy="2049014"/>
            </a:xfrm>
          </p:grpSpPr>
          <p:pic>
            <p:nvPicPr>
              <p:cNvPr id="4" name="그림 3" descr="텍스트, 스크린샷, 폰트, 번호이(가) 표시된 사진&#10;&#10;자동 생성된 설명">
                <a:extLst>
                  <a:ext uri="{FF2B5EF4-FFF2-40B4-BE49-F238E27FC236}">
                    <a16:creationId xmlns:a16="http://schemas.microsoft.com/office/drawing/2014/main" id="{A9473508-74B2-3919-8D5D-BF15424646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46428"/>
              <a:stretch/>
            </p:blipFill>
            <p:spPr>
              <a:xfrm>
                <a:off x="-1" y="2927007"/>
                <a:ext cx="6531430" cy="2049014"/>
              </a:xfrm>
              <a:prstGeom prst="rect">
                <a:avLst/>
              </a:prstGeom>
            </p:spPr>
          </p:pic>
          <p:pic>
            <p:nvPicPr>
              <p:cNvPr id="6" name="그림 5" descr="텍스트, 스크린샷, 폰트, 번호이(가) 표시된 사진&#10;&#10;자동 생성된 설명">
                <a:extLst>
                  <a:ext uri="{FF2B5EF4-FFF2-40B4-BE49-F238E27FC236}">
                    <a16:creationId xmlns:a16="http://schemas.microsoft.com/office/drawing/2014/main" id="{CFEB53EA-FC1A-AD12-C1CA-94434D30A2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786"/>
              <a:stretch/>
            </p:blipFill>
            <p:spPr>
              <a:xfrm>
                <a:off x="6531429" y="2927007"/>
                <a:ext cx="3683725" cy="2049014"/>
              </a:xfrm>
              <a:prstGeom prst="rect">
                <a:avLst/>
              </a:prstGeom>
            </p:spPr>
          </p:pic>
        </p:grpSp>
        <p:sp>
          <p:nvSpPr>
            <p:cNvPr id="10" name="액자 9">
              <a:extLst>
                <a:ext uri="{FF2B5EF4-FFF2-40B4-BE49-F238E27FC236}">
                  <a16:creationId xmlns:a16="http://schemas.microsoft.com/office/drawing/2014/main" id="{58ECF894-BAC3-D298-0A51-196E53C0E7DF}"/>
                </a:ext>
              </a:extLst>
            </p:cNvPr>
            <p:cNvSpPr/>
            <p:nvPr/>
          </p:nvSpPr>
          <p:spPr>
            <a:xfrm>
              <a:off x="274484" y="1267097"/>
              <a:ext cx="10554625" cy="2455817"/>
            </a:xfrm>
            <a:prstGeom prst="frame">
              <a:avLst>
                <a:gd name="adj1" fmla="val 8470"/>
              </a:avLst>
            </a:prstGeom>
            <a:solidFill>
              <a:srgbClr val="82828C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7196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E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274484" y="193351"/>
            <a:ext cx="1555064" cy="540000"/>
          </a:xfrm>
          <a:prstGeom prst="roundRect">
            <a:avLst>
              <a:gd name="adj" fmla="val 16667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82828C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37985" y="259123"/>
            <a:ext cx="678764" cy="408456"/>
          </a:xfrm>
          <a:prstGeom prst="roundRect">
            <a:avLst>
              <a:gd name="adj" fmla="val 12484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46000">
                <a:schemeClr val="bg1">
                  <a:lumMod val="95000"/>
                </a:schemeClr>
              </a:gs>
              <a:gs pos="48000">
                <a:schemeClr val="bg1"/>
              </a:gs>
              <a:gs pos="5400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ED7D31"/>
                </a:solidFill>
                <a:latin typeface="맑은 고딕" panose="020F0502020204030204"/>
                <a:ea typeface="맑은 고딕" panose="020B0503020000020004" pitchFamily="50" charset="-127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067847" y="194678"/>
            <a:ext cx="9913677" cy="540000"/>
          </a:xfrm>
          <a:prstGeom prst="roundRect">
            <a:avLst>
              <a:gd name="adj" fmla="val 16667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E33C84A-247D-AE1E-2D2F-D874D3A328CC}"/>
              </a:ext>
            </a:extLst>
          </p:cNvPr>
          <p:cNvSpPr/>
          <p:nvPr/>
        </p:nvSpPr>
        <p:spPr>
          <a:xfrm>
            <a:off x="2186499" y="271211"/>
            <a:ext cx="73953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개선사항</a:t>
            </a:r>
            <a:endParaRPr kumimoji="0" lang="ko-KR" altLang="en-US" sz="2000" b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6851777-9DAC-4241-C2C7-E08B3527F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3F0715D-F2FF-AD85-5E3F-F56C4E275AC6}"/>
              </a:ext>
            </a:extLst>
          </p:cNvPr>
          <p:cNvSpPr/>
          <p:nvPr/>
        </p:nvSpPr>
        <p:spPr>
          <a:xfrm>
            <a:off x="572714" y="926701"/>
            <a:ext cx="5925929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출입문 </a:t>
            </a:r>
            <a:r>
              <a:rPr lang="ko-KR" altLang="en-US" sz="2400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서보</a:t>
            </a:r>
            <a:r>
              <a:rPr lang="ko-KR" altLang="en-US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모터 진동 개선</a:t>
            </a:r>
            <a:endParaRPr lang="en-US" altLang="ko-KR" sz="24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332FAB4-5F54-0A1E-9C55-9712999CF99F}"/>
              </a:ext>
            </a:extLst>
          </p:cNvPr>
          <p:cNvGrpSpPr/>
          <p:nvPr/>
        </p:nvGrpSpPr>
        <p:grpSpPr>
          <a:xfrm>
            <a:off x="729620" y="1854925"/>
            <a:ext cx="5925930" cy="3148149"/>
            <a:chOff x="729620" y="1789610"/>
            <a:chExt cx="5925930" cy="3148149"/>
          </a:xfrm>
        </p:grpSpPr>
        <p:pic>
          <p:nvPicPr>
            <p:cNvPr id="6" name="그림 5" descr="텍스트, 소프트웨어, 컴퓨터 아이콘, 운영 체제이(가) 표시된 사진&#10;&#10;자동 생성된 설명">
              <a:extLst>
                <a:ext uri="{FF2B5EF4-FFF2-40B4-BE49-F238E27FC236}">
                  <a16:creationId xmlns:a16="http://schemas.microsoft.com/office/drawing/2014/main" id="{E2003B58-16F4-D45A-5AFB-6EFDC3F88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572" t="39428" r="29235" b="38667"/>
            <a:stretch/>
          </p:blipFill>
          <p:spPr>
            <a:xfrm>
              <a:off x="729620" y="1789610"/>
              <a:ext cx="5925930" cy="3148149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10E3C70-9FCF-3F1C-9514-6D3012FFCF3F}"/>
                </a:ext>
              </a:extLst>
            </p:cNvPr>
            <p:cNvSpPr/>
            <p:nvPr/>
          </p:nvSpPr>
          <p:spPr>
            <a:xfrm>
              <a:off x="1136469" y="2638697"/>
              <a:ext cx="2651760" cy="43107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ED93D4A-4F76-8DD9-DCB6-1E72E1B4043D}"/>
                </a:ext>
              </a:extLst>
            </p:cNvPr>
            <p:cNvSpPr/>
            <p:nvPr/>
          </p:nvSpPr>
          <p:spPr>
            <a:xfrm>
              <a:off x="1136469" y="3278776"/>
              <a:ext cx="2651760" cy="43107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0181314-F8AF-DE5C-425E-596455AD8268}"/>
                </a:ext>
              </a:extLst>
            </p:cNvPr>
            <p:cNvSpPr/>
            <p:nvPr/>
          </p:nvSpPr>
          <p:spPr>
            <a:xfrm>
              <a:off x="1132113" y="4345577"/>
              <a:ext cx="2651760" cy="43107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림 11" descr="전자 공학, 전기 배선, 케이블, 전자제품이(가) 표시된 사진&#10;&#10;자동 생성된 설명">
            <a:extLst>
              <a:ext uri="{FF2B5EF4-FFF2-40B4-BE49-F238E27FC236}">
                <a16:creationId xmlns:a16="http://schemas.microsoft.com/office/drawing/2014/main" id="{7585FAF2-9F89-551D-40C9-F405AC1E483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8" t="19365" r="17238" b="13587"/>
          <a:stretch/>
        </p:blipFill>
        <p:spPr>
          <a:xfrm rot="5400000">
            <a:off x="7221163" y="2195190"/>
            <a:ext cx="4259754" cy="344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075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E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274484" y="193351"/>
            <a:ext cx="1555064" cy="540000"/>
          </a:xfrm>
          <a:prstGeom prst="roundRect">
            <a:avLst>
              <a:gd name="adj" fmla="val 16667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82828C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37985" y="259123"/>
            <a:ext cx="678764" cy="408456"/>
          </a:xfrm>
          <a:prstGeom prst="roundRect">
            <a:avLst>
              <a:gd name="adj" fmla="val 12484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46000">
                <a:schemeClr val="bg1">
                  <a:lumMod val="95000"/>
                </a:schemeClr>
              </a:gs>
              <a:gs pos="48000">
                <a:schemeClr val="bg1"/>
              </a:gs>
              <a:gs pos="5400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>
                <a:solidFill>
                  <a:srgbClr val="ED7D31"/>
                </a:solidFill>
                <a:latin typeface="맑은 고딕" panose="020F0502020204030204"/>
                <a:ea typeface="맑은 고딕" panose="020B0503020000020004" pitchFamily="50" charset="-127"/>
              </a:rPr>
              <a:t>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067847" y="194678"/>
            <a:ext cx="9913677" cy="540000"/>
          </a:xfrm>
          <a:prstGeom prst="roundRect">
            <a:avLst>
              <a:gd name="adj" fmla="val 16667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E33C84A-247D-AE1E-2D2F-D874D3A328CC}"/>
              </a:ext>
            </a:extLst>
          </p:cNvPr>
          <p:cNvSpPr/>
          <p:nvPr/>
        </p:nvSpPr>
        <p:spPr>
          <a:xfrm>
            <a:off x="2186499" y="271211"/>
            <a:ext cx="73953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개선사항</a:t>
            </a:r>
            <a:endParaRPr kumimoji="0" lang="ko-KR" altLang="en-US" sz="2000" b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B5B9F39-5E42-492F-CF3F-9EAA1499EEE8}"/>
              </a:ext>
            </a:extLst>
          </p:cNvPr>
          <p:cNvSpPr/>
          <p:nvPr/>
        </p:nvSpPr>
        <p:spPr>
          <a:xfrm>
            <a:off x="572714" y="926701"/>
            <a:ext cx="9009103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2. </a:t>
            </a:r>
            <a:r>
              <a:rPr lang="ko-KR" altLang="en-US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코드 최적화</a:t>
            </a:r>
            <a:r>
              <a:rPr lang="en-US" altLang="ko-KR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(</a:t>
            </a:r>
            <a:r>
              <a:rPr lang="ko-KR" altLang="en-US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멀티 스레드 사용</a:t>
            </a:r>
            <a:r>
              <a:rPr lang="en-US" altLang="ko-KR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320B51C-C526-8E06-5AF2-B7B22EAFF175}"/>
              </a:ext>
            </a:extLst>
          </p:cNvPr>
          <p:cNvGrpSpPr/>
          <p:nvPr/>
        </p:nvGrpSpPr>
        <p:grpSpPr>
          <a:xfrm>
            <a:off x="2663342" y="1632298"/>
            <a:ext cx="6865316" cy="2430364"/>
            <a:chOff x="572715" y="1708993"/>
            <a:chExt cx="6865316" cy="2264357"/>
          </a:xfrm>
        </p:grpSpPr>
        <p:pic>
          <p:nvPicPr>
            <p:cNvPr id="6" name="그림 5" descr="텍스트, 소프트웨어, 컴퓨터 아이콘, 웹 페이지이(가) 표시된 사진&#10;&#10;자동 생성된 설명">
              <a:extLst>
                <a:ext uri="{FF2B5EF4-FFF2-40B4-BE49-F238E27FC236}">
                  <a16:creationId xmlns:a16="http://schemas.microsoft.com/office/drawing/2014/main" id="{4A122FFF-40A0-0BD1-A76E-E24A62738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572" t="51810" r="22706" b="30762"/>
            <a:stretch/>
          </p:blipFill>
          <p:spPr>
            <a:xfrm>
              <a:off x="572715" y="1708993"/>
              <a:ext cx="6865316" cy="2264357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9268D19-064E-01C8-4CE1-E782B4CE6D2F}"/>
                </a:ext>
              </a:extLst>
            </p:cNvPr>
            <p:cNvSpPr/>
            <p:nvPr/>
          </p:nvSpPr>
          <p:spPr>
            <a:xfrm>
              <a:off x="1345325" y="2196801"/>
              <a:ext cx="5943600" cy="177654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849095B-1137-93F1-91A5-56FB2C4AB9A4}"/>
              </a:ext>
            </a:extLst>
          </p:cNvPr>
          <p:cNvGrpSpPr/>
          <p:nvPr/>
        </p:nvGrpSpPr>
        <p:grpSpPr>
          <a:xfrm>
            <a:off x="2663342" y="4215605"/>
            <a:ext cx="6865316" cy="2494903"/>
            <a:chOff x="2663342" y="4098038"/>
            <a:chExt cx="6865316" cy="2494903"/>
          </a:xfrm>
        </p:grpSpPr>
        <p:pic>
          <p:nvPicPr>
            <p:cNvPr id="10" name="그림 9" descr="텍스트, 소프트웨어, 멀티미디어 소프트웨어, 컴퓨터 아이콘이(가) 표시된 사진&#10;&#10;자동 생성된 설명">
              <a:extLst>
                <a:ext uri="{FF2B5EF4-FFF2-40B4-BE49-F238E27FC236}">
                  <a16:creationId xmlns:a16="http://schemas.microsoft.com/office/drawing/2014/main" id="{37A85C46-34D0-FBDC-DB58-49BE426411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86" t="55048" r="43000" b="30277"/>
            <a:stretch/>
          </p:blipFill>
          <p:spPr>
            <a:xfrm>
              <a:off x="2663342" y="4098038"/>
              <a:ext cx="6865316" cy="2494903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068BEF4-9494-1DED-1098-DE8661580E99}"/>
                </a:ext>
              </a:extLst>
            </p:cNvPr>
            <p:cNvSpPr/>
            <p:nvPr/>
          </p:nvSpPr>
          <p:spPr>
            <a:xfrm>
              <a:off x="3124200" y="4419839"/>
              <a:ext cx="6255352" cy="216695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6366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E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274484" y="193351"/>
            <a:ext cx="1555064" cy="540000"/>
          </a:xfrm>
          <a:prstGeom prst="roundRect">
            <a:avLst>
              <a:gd name="adj" fmla="val 16667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82828C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37985" y="259123"/>
            <a:ext cx="678764" cy="408456"/>
          </a:xfrm>
          <a:prstGeom prst="roundRect">
            <a:avLst>
              <a:gd name="adj" fmla="val 12484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46000">
                <a:schemeClr val="bg1">
                  <a:lumMod val="95000"/>
                </a:schemeClr>
              </a:gs>
              <a:gs pos="48000">
                <a:schemeClr val="bg1"/>
              </a:gs>
              <a:gs pos="5400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3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067847" y="194678"/>
            <a:ext cx="9913677" cy="540000"/>
          </a:xfrm>
          <a:prstGeom prst="roundRect">
            <a:avLst>
              <a:gd name="adj" fmla="val 16667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E33C84A-247D-AE1E-2D2F-D874D3A328CC}"/>
              </a:ext>
            </a:extLst>
          </p:cNvPr>
          <p:cNvSpPr/>
          <p:nvPr/>
        </p:nvSpPr>
        <p:spPr>
          <a:xfrm>
            <a:off x="2186499" y="271211"/>
            <a:ext cx="73953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통신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0D19E4D-CA7A-E135-3964-6C47083C31BF}"/>
              </a:ext>
            </a:extLst>
          </p:cNvPr>
          <p:cNvSpPr/>
          <p:nvPr/>
        </p:nvSpPr>
        <p:spPr>
          <a:xfrm>
            <a:off x="572714" y="926701"/>
            <a:ext cx="5925929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MQTT</a:t>
            </a:r>
          </a:p>
        </p:txBody>
      </p:sp>
      <p:pic>
        <p:nvPicPr>
          <p:cNvPr id="6" name="그림 5" descr="텍스트, 스크린샷, 컴퓨터, 소프트웨어이(가) 표시된 사진&#10;&#10;자동 생성된 설명">
            <a:extLst>
              <a:ext uri="{FF2B5EF4-FFF2-40B4-BE49-F238E27FC236}">
                <a16:creationId xmlns:a16="http://schemas.microsoft.com/office/drawing/2014/main" id="{4CF7397B-D35B-DC8C-4D46-4134A3B983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79" t="24697" r="33357" b="16000"/>
          <a:stretch/>
        </p:blipFill>
        <p:spPr>
          <a:xfrm>
            <a:off x="993926" y="1606092"/>
            <a:ext cx="5083503" cy="4992785"/>
          </a:xfrm>
          <a:prstGeom prst="rect">
            <a:avLst/>
          </a:prstGeom>
        </p:spPr>
      </p:pic>
      <p:pic>
        <p:nvPicPr>
          <p:cNvPr id="8" name="그림 7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9F76DF62-C363-050E-89E1-4D037488E4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46" t="41524" r="23939" b="47429"/>
          <a:stretch/>
        </p:blipFill>
        <p:spPr>
          <a:xfrm>
            <a:off x="7069540" y="1802037"/>
            <a:ext cx="4258102" cy="1822908"/>
          </a:xfrm>
          <a:prstGeom prst="rect">
            <a:avLst/>
          </a:prstGeom>
        </p:spPr>
      </p:pic>
      <p:pic>
        <p:nvPicPr>
          <p:cNvPr id="10" name="그림 9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0D2E97EB-A8D6-903B-F1CA-E682316B97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65" t="31763" r="41698" b="59043"/>
          <a:stretch/>
        </p:blipFill>
        <p:spPr>
          <a:xfrm>
            <a:off x="7069540" y="4223193"/>
            <a:ext cx="4258102" cy="190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840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E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274484" y="193351"/>
            <a:ext cx="1555064" cy="540000"/>
          </a:xfrm>
          <a:prstGeom prst="roundRect">
            <a:avLst>
              <a:gd name="adj" fmla="val 16667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82828C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37985" y="259123"/>
            <a:ext cx="678764" cy="408456"/>
          </a:xfrm>
          <a:prstGeom prst="roundRect">
            <a:avLst>
              <a:gd name="adj" fmla="val 12484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46000">
                <a:schemeClr val="bg1">
                  <a:lumMod val="95000"/>
                </a:schemeClr>
              </a:gs>
              <a:gs pos="48000">
                <a:schemeClr val="bg1"/>
              </a:gs>
              <a:gs pos="5400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 w="1270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067847" y="194678"/>
            <a:ext cx="9913677" cy="540000"/>
          </a:xfrm>
          <a:prstGeom prst="roundRect">
            <a:avLst>
              <a:gd name="adj" fmla="val 16667"/>
            </a:avLst>
          </a:prstGeom>
          <a:solidFill>
            <a:srgbClr val="82828C"/>
          </a:solidFill>
          <a:ln w="31750">
            <a:solidFill>
              <a:srgbClr val="E6E7EA"/>
            </a:solidFill>
          </a:ln>
          <a:effectLst>
            <a:innerShdw blurRad="139700">
              <a:prstClr val="black">
                <a:alpha val="79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E33C84A-247D-AE1E-2D2F-D874D3A328CC}"/>
              </a:ext>
            </a:extLst>
          </p:cNvPr>
          <p:cNvSpPr/>
          <p:nvPr/>
        </p:nvSpPr>
        <p:spPr>
          <a:xfrm>
            <a:off x="2186499" y="271211"/>
            <a:ext cx="73953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하드웨어</a:t>
            </a:r>
          </a:p>
        </p:txBody>
      </p:sp>
      <p:pic>
        <p:nvPicPr>
          <p:cNvPr id="6" name="그림 5" descr="케이블이(가) 표시된 사진&#10;&#10;자동 생성된 설명">
            <a:extLst>
              <a:ext uri="{FF2B5EF4-FFF2-40B4-BE49-F238E27FC236}">
                <a16:creationId xmlns:a16="http://schemas.microsoft.com/office/drawing/2014/main" id="{6F70B3E2-206D-51B3-A842-6DE9930A394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73" r="14866" b="-438"/>
          <a:stretch/>
        </p:blipFill>
        <p:spPr>
          <a:xfrm>
            <a:off x="9776129" y="1182563"/>
            <a:ext cx="2205395" cy="2631794"/>
          </a:xfrm>
          <a:prstGeom prst="rect">
            <a:avLst/>
          </a:prstGeom>
        </p:spPr>
      </p:pic>
      <p:pic>
        <p:nvPicPr>
          <p:cNvPr id="5" name="그림 4" descr="케이블, 공구, 전자 공학, 전기 배선이(가) 표시된 사진&#10;&#10;자동 생성된 설명">
            <a:extLst>
              <a:ext uri="{FF2B5EF4-FFF2-40B4-BE49-F238E27FC236}">
                <a16:creationId xmlns:a16="http://schemas.microsoft.com/office/drawing/2014/main" id="{B0880EDA-6E69-FB3A-9AEA-4756E5018F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94" y="908240"/>
            <a:ext cx="5063856" cy="5800858"/>
          </a:xfrm>
          <a:prstGeom prst="rect">
            <a:avLst/>
          </a:prstGeom>
        </p:spPr>
      </p:pic>
      <p:pic>
        <p:nvPicPr>
          <p:cNvPr id="7" name="그림 6" descr="텍스트, 상자, 플라스틱, 실내이(가) 표시된 사진&#10;&#10;자동 생성된 설명">
            <a:extLst>
              <a:ext uri="{FF2B5EF4-FFF2-40B4-BE49-F238E27FC236}">
                <a16:creationId xmlns:a16="http://schemas.microsoft.com/office/drawing/2014/main" id="{E45F3E68-7286-8B42-D3ED-9A037A61F02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734" y="908240"/>
            <a:ext cx="3747330" cy="574813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6DCEDC8-40BA-9619-9264-B9DB792F926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0000" t="5458" r="1466" b="4391"/>
          <a:stretch/>
        </p:blipFill>
        <p:spPr>
          <a:xfrm>
            <a:off x="9750918" y="4299372"/>
            <a:ext cx="2230606" cy="214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299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E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모서리가 둥근 직사각형 91"/>
          <p:cNvSpPr/>
          <p:nvPr/>
        </p:nvSpPr>
        <p:spPr>
          <a:xfrm>
            <a:off x="2714314" y="2824120"/>
            <a:ext cx="6763372" cy="1209760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 w="53975" cap="rnd">
            <a:noFill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감사합니다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9829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298</Words>
  <Application>Microsoft Office PowerPoint</Application>
  <PresentationFormat>와이드스크린</PresentationFormat>
  <Paragraphs>42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Suhan Bae</cp:lastModifiedBy>
  <cp:revision>61</cp:revision>
  <dcterms:created xsi:type="dcterms:W3CDTF">2024-02-20T06:07:56Z</dcterms:created>
  <dcterms:modified xsi:type="dcterms:W3CDTF">2024-09-27T08:23:26Z</dcterms:modified>
</cp:coreProperties>
</file>

<file path=docProps/thumbnail.jpeg>
</file>